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00" autoAdjust="0"/>
  </p:normalViewPr>
  <p:slideViewPr>
    <p:cSldViewPr showGuides="1">
      <p:cViewPr varScale="1">
        <p:scale>
          <a:sx n="106" d="100"/>
          <a:sy n="106" d="100"/>
        </p:scale>
        <p:origin x="-1680" y="-102"/>
      </p:cViewPr>
      <p:guideLst>
        <p:guide orient="horz" pos="75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BE4F-5042-4654-B229-F4F0E79F7268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5446-0142-487A-A1F7-B2A7DABA9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391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BE4F-5042-4654-B229-F4F0E79F7268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5446-0142-487A-A1F7-B2A7DABA9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454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BE4F-5042-4654-B229-F4F0E79F7268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5446-0142-487A-A1F7-B2A7DABA9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3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BE4F-5042-4654-B229-F4F0E79F7268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5446-0142-487A-A1F7-B2A7DABA9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531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BE4F-5042-4654-B229-F4F0E79F7268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5446-0142-487A-A1F7-B2A7DABA9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187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BE4F-5042-4654-B229-F4F0E79F7268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5446-0142-487A-A1F7-B2A7DABA9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0508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BE4F-5042-4654-B229-F4F0E79F7268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5446-0142-487A-A1F7-B2A7DABA9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140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BE4F-5042-4654-B229-F4F0E79F7268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5446-0142-487A-A1F7-B2A7DABA9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4473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BE4F-5042-4654-B229-F4F0E79F7268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5446-0142-487A-A1F7-B2A7DABA9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192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BE4F-5042-4654-B229-F4F0E79F7268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5446-0142-487A-A1F7-B2A7DABA9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261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BE4F-5042-4654-B229-F4F0E79F7268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5446-0142-487A-A1F7-B2A7DABA9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619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EBE4F-5042-4654-B229-F4F0E79F7268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65446-0142-487A-A1F7-B2A7DABA9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073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../../&#1091;&#1089;&#1090;&#1072;&#1085;&#1086;&#1074;&#1086;&#1095;&#1085;&#1099;&#1081;%20&#1087;&#1077;&#1076;&#1089;&#1086;&#1074;&#1077;&#1090;%2010.09.2024/&#1054;&#1073;&#1088;&#1072;&#1097;&#1077;&#1085;&#1080;&#1077;%20&#1057;&#1077;&#1088;&#1075;&#1077;&#1103;%20&#1050;&#1088;&#1072;&#1074;&#1094;&#1086;&#1074;&#1072;%20&#1082;%20&#1091;&#1095;&#1072;&#1089;&#1090;&#1085;&#1080;&#1082;&#1072;&#1084;%20&#1072;&#1074;&#1075;&#1091;&#1089;&#1090;&#1086;&#1074;&#1089;&#1082;&#1080;&#1093;%20&#1087;&#1077;&#1076;&#1072;&#1075;&#1086;&#1075;&#1080;&#1095;&#1077;&#1089;&#1082;&#1080;&#1093;%20&#1089;&#1086;&#1074;&#1077;&#1097;&#1072;&#1085;&#1080;&#1081;%20_2024.mp4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6632"/>
            <a:ext cx="9144000" cy="1470025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МУНИЦИПАЛЬНОЕ БЮДЖЕТНОЕ ДОШКОЛЬНОЕ ОБРАЗОВАТЕЛЬНОЕ УЧРЕЖДЕНИЕ</a:t>
            </a:r>
            <a:b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«ДЕТСКИЙ САД №37»</a:t>
            </a:r>
            <a:endParaRPr lang="ru-RU" sz="24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2852936"/>
            <a:ext cx="7272808" cy="1240405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ПЕДАГОГИЧЕСКИЙ СОВЕТ №1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10 сентября 2024 г.</a:t>
            </a:r>
            <a:endParaRPr lang="ru-RU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-108520" y="5445224"/>
            <a:ext cx="9144000" cy="576064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ЗАТО СЕВЕРСК - 2024</a:t>
            </a:r>
            <a:endParaRPr lang="ru-RU" sz="24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3448" y="2708920"/>
            <a:ext cx="914400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-3448" y="4149080"/>
            <a:ext cx="914400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877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-3448" y="2708920"/>
            <a:ext cx="914400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-3448" y="4149080"/>
            <a:ext cx="914400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Рисунок 4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656" y="1128711"/>
            <a:ext cx="8629650" cy="4600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4840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516" y="980728"/>
            <a:ext cx="8712968" cy="52565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1.Подведение </a:t>
            </a:r>
            <a:r>
              <a:rPr lang="ru-RU" sz="2400" b="1" dirty="0">
                <a:solidFill>
                  <a:srgbClr val="002060"/>
                </a:solidFill>
                <a:latin typeface="Bookman Old Style" pitchFamily="18" charset="0"/>
              </a:rPr>
              <a:t>итогов работы учреждения в летний оздоровительный период. </a:t>
            </a:r>
            <a:endParaRPr lang="ru-RU" sz="24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marL="0" indent="0" algn="just">
              <a:buNone/>
            </a:pPr>
            <a:endParaRPr lang="ru-RU" sz="24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marL="0" lvl="0" indent="0" algn="just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2.Анализ </a:t>
            </a:r>
            <a:r>
              <a:rPr lang="ru-RU" sz="2400" b="1" dirty="0">
                <a:solidFill>
                  <a:srgbClr val="002060"/>
                </a:solidFill>
                <a:latin typeface="Bookman Old Style" pitchFamily="18" charset="0"/>
              </a:rPr>
              <a:t>готовности ДОУ к 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2024 </a:t>
            </a:r>
            <a:r>
              <a:rPr lang="ru-RU" sz="2400" b="1" dirty="0">
                <a:solidFill>
                  <a:srgbClr val="002060"/>
                </a:solidFill>
                <a:latin typeface="Bookman Old Style" pitchFamily="18" charset="0"/>
              </a:rPr>
              <a:t>– 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2025 </a:t>
            </a:r>
            <a:r>
              <a:rPr lang="ru-RU" sz="2400" b="1" dirty="0">
                <a:solidFill>
                  <a:srgbClr val="002060"/>
                </a:solidFill>
                <a:latin typeface="Bookman Old Style" pitchFamily="18" charset="0"/>
              </a:rPr>
              <a:t>учебному году. </a:t>
            </a:r>
            <a:endParaRPr lang="ru-RU" sz="24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marL="0" lvl="0" indent="0" algn="just">
              <a:buNone/>
            </a:pPr>
            <a:endParaRPr lang="ru-RU" sz="24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marL="0" lvl="0" indent="0" algn="just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3.Утверждение </a:t>
            </a:r>
            <a:r>
              <a:rPr lang="ru-RU" sz="2400" b="1" dirty="0">
                <a:solidFill>
                  <a:srgbClr val="002060"/>
                </a:solidFill>
                <a:latin typeface="Bookman Old Style" pitchFamily="18" charset="0"/>
              </a:rPr>
              <a:t>годового плана работы ДОУ на 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2024-2025 </a:t>
            </a:r>
            <a:r>
              <a:rPr lang="ru-RU" sz="2400" b="1" dirty="0">
                <a:solidFill>
                  <a:srgbClr val="002060"/>
                </a:solidFill>
                <a:latin typeface="Bookman Old Style" pitchFamily="18" charset="0"/>
              </a:rPr>
              <a:t>учебный 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год</a:t>
            </a:r>
          </a:p>
          <a:p>
            <a:pPr marL="0" lvl="0" indent="0" algn="just">
              <a:buNone/>
            </a:pPr>
            <a:endParaRPr lang="ru-RU" sz="24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marL="0" lvl="0" indent="0" algn="just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4.Разное</a:t>
            </a:r>
          </a:p>
          <a:p>
            <a:pPr marL="0" lvl="0" indent="0" algn="just">
              <a:buNone/>
            </a:pPr>
            <a:endParaRPr lang="ru-RU" sz="24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marL="0" lvl="0" indent="0" algn="just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5.Обсуждение, принятие решения.</a:t>
            </a:r>
            <a:endParaRPr lang="ru-RU" sz="24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255070"/>
            <a:ext cx="39138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2800" dirty="0" smtClean="0">
                <a:ln w="18415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Bookman Old Style" pitchFamily="18" charset="0"/>
              </a:rPr>
              <a:t>ПОВЕСТКА</a:t>
            </a:r>
            <a:r>
              <a:rPr lang="ru-RU" sz="3200" dirty="0" smtClean="0">
                <a:ln w="18415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Bookman Old Style" pitchFamily="18" charset="0"/>
              </a:rPr>
              <a:t>:</a:t>
            </a:r>
            <a:endParaRPr lang="ru-RU" sz="3200" dirty="0">
              <a:ln w="18415" cmpd="sng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latin typeface="Bookman Old Style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-36512" y="839845"/>
            <a:ext cx="914400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835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516" y="980728"/>
            <a:ext cx="8712968" cy="5256584"/>
          </a:xfrm>
        </p:spPr>
        <p:txBody>
          <a:bodyPr>
            <a:noAutofit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sz="2000" b="1" i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По </a:t>
            </a:r>
            <a:r>
              <a:rPr lang="ru-RU" sz="2000" b="1" i="1" dirty="0">
                <a:solidFill>
                  <a:srgbClr val="002060"/>
                </a:solidFill>
                <a:latin typeface="Times New Roman"/>
                <a:ea typeface="Times New Roman"/>
              </a:rPr>
              <a:t>итогам анализа деятельности детского сада за прошедший учебный год, с учетом направлений программы развития детского сада и изменений законодательства, необходимо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:</a:t>
            </a:r>
          </a:p>
          <a:p>
            <a:pPr marL="0" indent="0" algn="just">
              <a:spcAft>
                <a:spcPts val="0"/>
              </a:spcAft>
              <a:buNone/>
            </a:pPr>
            <a:endParaRPr lang="ru-RU" sz="2000" b="1" i="1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1.	Создать условия для изучения воспитанниками отечественной истории, формирования общероссийской гражданской идентичности и укрепления общности Русского мира.</a:t>
            </a:r>
          </a:p>
          <a:p>
            <a:pPr algn="just"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2.	Обеспечить социализацию воспитанников, создать условия для формирования уважительного отношения к семье, родителям, семейным традициям и ценностям.</a:t>
            </a:r>
          </a:p>
          <a:p>
            <a:pPr algn="just"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3.	Обеспечить эффективные и современные формы взаимодействия родителей и ДОО.</a:t>
            </a:r>
          </a:p>
          <a:p>
            <a:pPr algn="just">
              <a:spcAft>
                <a:spcPts val="0"/>
              </a:spcAft>
            </a:pPr>
            <a:endParaRPr lang="ru-RU" sz="2400" b="1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0" indent="0" algn="just">
              <a:buNone/>
            </a:pPr>
            <a:endParaRPr lang="ru-RU" sz="24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36512" y="255069"/>
            <a:ext cx="49685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3200" dirty="0" smtClean="0">
                <a:ln w="18415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Bookman Old Style" pitchFamily="18" charset="0"/>
              </a:rPr>
              <a:t>Годовой план ДОУ:</a:t>
            </a:r>
            <a:endParaRPr lang="ru-RU" sz="3200" dirty="0">
              <a:ln w="18415" cmpd="sng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latin typeface="Bookman Old Style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-36512" y="839845"/>
            <a:ext cx="914400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79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516" y="834165"/>
            <a:ext cx="8712968" cy="525658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ЗАДАЧИ ДЕЯТЕЛЬНОСТИ ДЕТСКОГО САДА НА ПРЕДСТОЯЩИЙ УЧЕБНЫЙ </a:t>
            </a:r>
            <a:r>
              <a:rPr lang="ru-RU" sz="2400" b="1" dirty="0" smtClean="0">
                <a:solidFill>
                  <a:srgbClr val="002060"/>
                </a:solidFill>
              </a:rPr>
              <a:t>ГОД</a:t>
            </a:r>
          </a:p>
          <a:p>
            <a:pPr algn="ctr"/>
            <a:endParaRPr lang="ru-RU" sz="1800" dirty="0">
              <a:solidFill>
                <a:srgbClr val="002060"/>
              </a:solidFill>
            </a:endParaRPr>
          </a:p>
          <a:p>
            <a:r>
              <a:rPr lang="ru-RU" sz="2000" dirty="0" smtClean="0"/>
              <a:t>обеспечить </a:t>
            </a:r>
            <a:r>
              <a:rPr lang="ru-RU" sz="2000" dirty="0"/>
              <a:t>методическое сопровождение реализации образовательной программы дошкольного образования</a:t>
            </a:r>
            <a:r>
              <a:rPr lang="ru-RU" sz="2000" dirty="0" smtClean="0"/>
              <a:t>;</a:t>
            </a:r>
          </a:p>
          <a:p>
            <a:pPr lvl="0"/>
            <a:r>
              <a:rPr lang="ru-RU" sz="2000" dirty="0">
                <a:solidFill>
                  <a:prstClr val="black"/>
                </a:solidFill>
              </a:rPr>
              <a:t>совершенствовать</a:t>
            </a:r>
            <a:r>
              <a:rPr lang="en-US" sz="2000" dirty="0">
                <a:solidFill>
                  <a:prstClr val="black"/>
                </a:solidFill>
              </a:rPr>
              <a:t> </a:t>
            </a:r>
            <a:r>
              <a:rPr lang="ru-RU" sz="2000" dirty="0">
                <a:solidFill>
                  <a:prstClr val="black"/>
                </a:solidFill>
              </a:rPr>
              <a:t>механизмы взаимодействия педагогического сообщества с родителями и воспитанниками</a:t>
            </a:r>
            <a:r>
              <a:rPr lang="ru-RU" sz="2400" dirty="0" smtClean="0">
                <a:solidFill>
                  <a:prstClr val="black"/>
                </a:solidFill>
              </a:rPr>
              <a:t>.</a:t>
            </a:r>
            <a:endParaRPr lang="ru-RU" sz="2000" dirty="0"/>
          </a:p>
          <a:p>
            <a:pPr lvl="0"/>
            <a:r>
              <a:rPr lang="ru-RU" sz="2000" dirty="0" smtClean="0"/>
              <a:t>формировать</a:t>
            </a:r>
            <a:r>
              <a:rPr lang="en-US" sz="2000" dirty="0"/>
              <a:t> </a:t>
            </a:r>
            <a:r>
              <a:rPr lang="ru-RU" sz="2000" dirty="0"/>
              <a:t>условия</a:t>
            </a:r>
            <a:r>
              <a:rPr lang="en-US" sz="2000" dirty="0"/>
              <a:t> </a:t>
            </a:r>
            <a:r>
              <a:rPr lang="ru-RU" sz="2000" dirty="0"/>
              <a:t>для преемственности технологий и содержания обучения и воспитания детей на уровнях дошкольного и начального общего образования в разных социальных институтах, включая семью;</a:t>
            </a:r>
          </a:p>
          <a:p>
            <a:pPr lvl="0"/>
            <a:r>
              <a:rPr lang="ru-RU" sz="2000" dirty="0"/>
              <a:t>создать</a:t>
            </a:r>
            <a:r>
              <a:rPr lang="en-US" sz="2000" dirty="0"/>
              <a:t> </a:t>
            </a:r>
            <a:r>
              <a:rPr lang="ru-RU" sz="2000" dirty="0"/>
              <a:t>условия</a:t>
            </a:r>
            <a:r>
              <a:rPr lang="en-US" sz="2000" dirty="0"/>
              <a:t> </a:t>
            </a:r>
            <a:r>
              <a:rPr lang="ru-RU" sz="2000" dirty="0"/>
              <a:t>для полноценного сотрудничества с социальными партнерами для разностороннего развития воспитанников;</a:t>
            </a:r>
          </a:p>
          <a:p>
            <a:pPr lvl="0"/>
            <a:r>
              <a:rPr lang="ru-RU" sz="2000" dirty="0" smtClean="0">
                <a:solidFill>
                  <a:prstClr val="black"/>
                </a:solidFill>
              </a:rPr>
              <a:t>организовать </a:t>
            </a:r>
            <a:r>
              <a:rPr lang="ru-RU" sz="2000" dirty="0">
                <a:solidFill>
                  <a:prstClr val="black"/>
                </a:solidFill>
              </a:rPr>
              <a:t>мониторинг</a:t>
            </a:r>
            <a:r>
              <a:rPr lang="en-US" sz="2000" dirty="0">
                <a:solidFill>
                  <a:prstClr val="black"/>
                </a:solidFill>
              </a:rPr>
              <a:t> </a:t>
            </a:r>
            <a:r>
              <a:rPr lang="ru-RU" sz="2000" dirty="0">
                <a:solidFill>
                  <a:prstClr val="black"/>
                </a:solidFill>
              </a:rPr>
              <a:t>в части анализа материально-технического обеспечения образовательной деятельности, создании современной развивающей предметно-пространственной среды;</a:t>
            </a:r>
          </a:p>
          <a:p>
            <a:endParaRPr lang="ru-RU" sz="2400" dirty="0"/>
          </a:p>
          <a:p>
            <a:pPr marL="0" indent="0" algn="just">
              <a:buNone/>
            </a:pPr>
            <a:endParaRPr lang="ru-RU" sz="24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16632"/>
            <a:ext cx="49685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3200" dirty="0" smtClean="0">
                <a:ln w="18415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Bookman Old Style" pitchFamily="18" charset="0"/>
              </a:rPr>
              <a:t>Годовой план ДОУ:</a:t>
            </a:r>
            <a:endParaRPr lang="ru-RU" sz="3200" dirty="0">
              <a:ln w="18415" cmpd="sng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latin typeface="Bookman Old Style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-36512" y="839845"/>
            <a:ext cx="914400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1385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516" y="980728"/>
            <a:ext cx="8712968" cy="52565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2400" b="1" dirty="0">
              <a:solidFill>
                <a:srgbClr val="002060"/>
              </a:solidFill>
              <a:latin typeface="Bookman Old Style" pitchFamily="18" charset="0"/>
            </a:endParaRP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1.Признать работу </a:t>
            </a:r>
            <a:r>
              <a:rPr lang="ru-RU" sz="2400" b="1" dirty="0">
                <a:solidFill>
                  <a:srgbClr val="002060"/>
                </a:solidFill>
                <a:latin typeface="Bookman Old Style" pitchFamily="18" charset="0"/>
              </a:rPr>
              <a:t>учреждения в летний оздоровительный 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период удовлетворительной. </a:t>
            </a:r>
          </a:p>
          <a:p>
            <a:pPr marL="0" indent="0" algn="just">
              <a:buNone/>
            </a:pPr>
            <a:endParaRPr lang="ru-RU" sz="24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marL="0" lvl="0" indent="0" algn="just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2.Признать готовность </a:t>
            </a:r>
            <a:r>
              <a:rPr lang="ru-RU" sz="2400" b="1" dirty="0">
                <a:solidFill>
                  <a:srgbClr val="002060"/>
                </a:solidFill>
                <a:latin typeface="Bookman Old Style" pitchFamily="18" charset="0"/>
              </a:rPr>
              <a:t>ДОУ к 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202</a:t>
            </a:r>
            <a:r>
              <a:rPr lang="ru-RU" sz="2400" b="1" dirty="0">
                <a:solidFill>
                  <a:srgbClr val="002060"/>
                </a:solidFill>
                <a:latin typeface="Bookman Old Style" pitchFamily="18" charset="0"/>
              </a:rPr>
              <a:t>4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Bookman Old Style" pitchFamily="18" charset="0"/>
              </a:rPr>
              <a:t>– 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2025 </a:t>
            </a:r>
            <a:r>
              <a:rPr lang="ru-RU" sz="2400" b="1" dirty="0">
                <a:solidFill>
                  <a:srgbClr val="002060"/>
                </a:solidFill>
                <a:latin typeface="Bookman Old Style" pitchFamily="18" charset="0"/>
              </a:rPr>
              <a:t>учебному 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году удовлетворительной. </a:t>
            </a:r>
          </a:p>
          <a:p>
            <a:pPr marL="0" lvl="0" indent="0" algn="just">
              <a:buNone/>
            </a:pPr>
            <a:endParaRPr lang="ru-RU" sz="24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marL="0" lvl="0" indent="0" algn="just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3.Утвердить годовой план </a:t>
            </a:r>
            <a:r>
              <a:rPr lang="ru-RU" sz="2400" b="1" dirty="0">
                <a:solidFill>
                  <a:srgbClr val="002060"/>
                </a:solidFill>
                <a:latin typeface="Bookman Old Style" pitchFamily="18" charset="0"/>
              </a:rPr>
              <a:t>работы ДОУ на 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2024-2025 </a:t>
            </a:r>
            <a:r>
              <a:rPr lang="ru-RU" sz="2400" b="1" dirty="0">
                <a:solidFill>
                  <a:srgbClr val="002060"/>
                </a:solidFill>
                <a:latin typeface="Bookman Old Style" pitchFamily="18" charset="0"/>
              </a:rPr>
              <a:t>учебный </a:t>
            </a:r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год</a:t>
            </a:r>
            <a:r>
              <a:rPr lang="en-US" sz="2400" b="1" dirty="0" smtClean="0">
                <a:solidFill>
                  <a:srgbClr val="002060"/>
                </a:solidFill>
                <a:latin typeface="Bookman Old Style" pitchFamily="18" charset="0"/>
              </a:rPr>
              <a:t>.</a:t>
            </a:r>
            <a:endParaRPr lang="ru-RU" sz="24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marL="0" lvl="0" indent="0" algn="just">
              <a:buNone/>
            </a:pPr>
            <a:endParaRPr lang="en-US" sz="2400" b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255070"/>
            <a:ext cx="63367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2800" dirty="0" smtClean="0">
                <a:ln w="18415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Bookman Old Style" pitchFamily="18" charset="0"/>
              </a:rPr>
              <a:t>Решение педагогического совета:</a:t>
            </a:r>
            <a:endParaRPr lang="ru-RU" sz="2800" dirty="0">
              <a:ln w="18415" cmpd="sng">
                <a:solidFill>
                  <a:srgbClr val="002060"/>
                </a:solidFill>
                <a:prstDash val="solid"/>
              </a:ln>
              <a:solidFill>
                <a:srgbClr val="002060"/>
              </a:solidFill>
              <a:latin typeface="Bookman Old Style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-36512" y="839845"/>
            <a:ext cx="914400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94534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140</Words>
  <Application>Microsoft Office PowerPoint</Application>
  <PresentationFormat>Экран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МУНИЦИПАЛЬНОЕ БЮДЖЕТНОЕ ДОШКОЛЬНОЕ ОБРАЗОВАТЕЛЬНОЕ УЧРЕЖДЕНИЕ «ДЕТСКИЙ САД №37»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35</cp:revision>
  <dcterms:created xsi:type="dcterms:W3CDTF">2021-09-06T04:07:57Z</dcterms:created>
  <dcterms:modified xsi:type="dcterms:W3CDTF">2025-03-06T03:56:13Z</dcterms:modified>
</cp:coreProperties>
</file>