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18" d="100"/>
          <a:sy n="118" d="100"/>
        </p:scale>
        <p:origin x="-1482" y="-24"/>
      </p:cViewPr>
      <p:guideLst>
        <p:guide orient="horz" pos="1162"/>
        <p:guide pos="30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C3BF-2DCF-4358-B30C-5F1AC492B7B6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1E75-49BC-4718-B7A0-9983BC547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9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C3BF-2DCF-4358-B30C-5F1AC492B7B6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1E75-49BC-4718-B7A0-9983BC547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327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C3BF-2DCF-4358-B30C-5F1AC492B7B6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1E75-49BC-4718-B7A0-9983BC547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345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C3BF-2DCF-4358-B30C-5F1AC492B7B6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1E75-49BC-4718-B7A0-9983BC547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05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C3BF-2DCF-4358-B30C-5F1AC492B7B6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1E75-49BC-4718-B7A0-9983BC547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868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C3BF-2DCF-4358-B30C-5F1AC492B7B6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1E75-49BC-4718-B7A0-9983BC547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448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C3BF-2DCF-4358-B30C-5F1AC492B7B6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1E75-49BC-4718-B7A0-9983BC547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297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C3BF-2DCF-4358-B30C-5F1AC492B7B6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1E75-49BC-4718-B7A0-9983BC547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60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C3BF-2DCF-4358-B30C-5F1AC492B7B6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1E75-49BC-4718-B7A0-9983BC547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29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C3BF-2DCF-4358-B30C-5F1AC492B7B6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1E75-49BC-4718-B7A0-9983BC547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581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C3BF-2DCF-4358-B30C-5F1AC492B7B6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1E75-49BC-4718-B7A0-9983BC547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975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BC3BF-2DCF-4358-B30C-5F1AC492B7B6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21E75-49BC-4718-B7A0-9983BC547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837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Группа 90"/>
          <p:cNvGrpSpPr/>
          <p:nvPr/>
        </p:nvGrpSpPr>
        <p:grpSpPr>
          <a:xfrm>
            <a:off x="156610" y="206741"/>
            <a:ext cx="8975257" cy="6337667"/>
            <a:chOff x="133247" y="259263"/>
            <a:chExt cx="8975257" cy="6337667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688252" y="259263"/>
              <a:ext cx="769548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УПРАВЛЕНИЕ ОБРАЗОВАНИЯ АДМИНИСТРАЦИИ ЗАТО СЕВЕРСК</a:t>
              </a:r>
              <a:endParaRPr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211486" y="904353"/>
              <a:ext cx="2587363" cy="776969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>
                  <a:solidFill>
                    <a:schemeClr val="tx1"/>
                  </a:solidFill>
                  <a:latin typeface="Bookman Old Style" pitchFamily="18" charset="0"/>
                </a:rPr>
                <a:t>Специалист по кадрам</a:t>
              </a:r>
            </a:p>
            <a:p>
              <a:pPr algn="ctr"/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НОСЕНКО Татьяна Павловна</a:t>
              </a:r>
            </a:p>
            <a:p>
              <a:pPr algn="ctr"/>
              <a:r>
                <a:rPr lang="ru-RU" sz="1100" dirty="0" err="1">
                  <a:solidFill>
                    <a:schemeClr val="tx1"/>
                  </a:solidFill>
                  <a:latin typeface="Bookman Old Style" pitchFamily="18" charset="0"/>
                </a:rPr>
                <a:t>р</a:t>
              </a:r>
              <a:r>
                <a:rPr lang="ru-RU" sz="1100" dirty="0" err="1" smtClean="0">
                  <a:solidFill>
                    <a:schemeClr val="tx1"/>
                  </a:solidFill>
                  <a:latin typeface="Bookman Old Style" pitchFamily="18" charset="0"/>
                </a:rPr>
                <a:t>.т</a:t>
              </a:r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 (8-3823)52-12-66 (корпус №1)</a:t>
              </a:r>
              <a:endParaRPr lang="ru-RU" sz="1100" dirty="0">
                <a:solidFill>
                  <a:schemeClr val="tx1"/>
                </a:solidFill>
                <a:latin typeface="Bookman Old Style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6339632" y="892956"/>
              <a:ext cx="2587363" cy="705979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>
                  <a:solidFill>
                    <a:schemeClr val="tx1"/>
                  </a:solidFill>
                  <a:latin typeface="Bookman Old Style" pitchFamily="18" charset="0"/>
                </a:rPr>
                <a:t>Делопроизводитель </a:t>
              </a:r>
            </a:p>
            <a:p>
              <a:pPr algn="ctr"/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СУДАРЧИКОВА Елена Викторовна </a:t>
              </a:r>
              <a:r>
                <a:rPr lang="ru-RU" sz="1100" dirty="0" err="1">
                  <a:solidFill>
                    <a:schemeClr val="tx1"/>
                  </a:solidFill>
                  <a:latin typeface="Bookman Old Style" pitchFamily="18" charset="0"/>
                </a:rPr>
                <a:t>р</a:t>
              </a:r>
              <a:r>
                <a:rPr lang="ru-RU" sz="1100" dirty="0" err="1" smtClean="0">
                  <a:solidFill>
                    <a:schemeClr val="tx1"/>
                  </a:solidFill>
                  <a:latin typeface="Bookman Old Style" pitchFamily="18" charset="0"/>
                </a:rPr>
                <a:t>.т</a:t>
              </a:r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.(</a:t>
              </a:r>
              <a:r>
                <a:rPr lang="ru-RU" sz="1100" dirty="0">
                  <a:solidFill>
                    <a:schemeClr val="tx1"/>
                  </a:solidFill>
                  <a:latin typeface="Bookman Old Style" pitchFamily="18" charset="0"/>
                </a:rPr>
                <a:t>8-3823)52-12-66 </a:t>
              </a:r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(к. №1)</a:t>
              </a:r>
              <a:endParaRPr lang="ru-RU" sz="1100" dirty="0">
                <a:solidFill>
                  <a:schemeClr val="tx1"/>
                </a:solidFill>
                <a:latin typeface="Bookman Old Style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4670734" y="3190202"/>
              <a:ext cx="2073158" cy="739484"/>
            </a:xfrm>
            <a:prstGeom prst="roundRect">
              <a:avLst>
                <a:gd name="adj" fmla="val 10615"/>
              </a:avLst>
            </a:prstGeom>
            <a:solidFill>
              <a:schemeClr val="bg2">
                <a:lumMod val="9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00" b="1" dirty="0" smtClean="0">
                <a:solidFill>
                  <a:schemeClr val="tx1"/>
                </a:solidFill>
                <a:latin typeface="Bookman Old Style" pitchFamily="18" charset="0"/>
              </a:endParaRPr>
            </a:p>
            <a:p>
              <a:pPr algn="ctr"/>
              <a:r>
                <a:rPr lang="ru-RU" sz="1100" b="1" dirty="0" smtClean="0">
                  <a:solidFill>
                    <a:schemeClr val="tx1"/>
                  </a:solidFill>
                  <a:latin typeface="Bookman Old Style" pitchFamily="18" charset="0"/>
                </a:rPr>
                <a:t>Председатель РК</a:t>
              </a:r>
            </a:p>
            <a:p>
              <a:pPr algn="ctr"/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ЖУРАВСКАЯ </a:t>
              </a:r>
              <a:r>
                <a:rPr lang="ru-RU" sz="1100" dirty="0">
                  <a:solidFill>
                    <a:schemeClr val="tx1"/>
                  </a:solidFill>
                  <a:latin typeface="Bookman Old Style" pitchFamily="18" charset="0"/>
                </a:rPr>
                <a:t>Анна </a:t>
              </a:r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Анатольевна</a:t>
              </a:r>
            </a:p>
            <a:p>
              <a:pPr algn="ctr"/>
              <a:r>
                <a:rPr lang="ru-RU" sz="1100" dirty="0" err="1">
                  <a:solidFill>
                    <a:schemeClr val="tx1"/>
                  </a:solidFill>
                  <a:latin typeface="Bookman Old Style" pitchFamily="18" charset="0"/>
                </a:rPr>
                <a:t>р</a:t>
              </a:r>
              <a:r>
                <a:rPr lang="ru-RU" sz="1100" dirty="0" err="1" smtClean="0">
                  <a:solidFill>
                    <a:schemeClr val="tx1"/>
                  </a:solidFill>
                  <a:latin typeface="Bookman Old Style" pitchFamily="18" charset="0"/>
                </a:rPr>
                <a:t>.т</a:t>
              </a:r>
              <a:r>
                <a:rPr lang="ru-RU" sz="1100" dirty="0">
                  <a:solidFill>
                    <a:schemeClr val="tx1"/>
                  </a:solidFill>
                  <a:latin typeface="Bookman Old Style" pitchFamily="18" charset="0"/>
                </a:rPr>
                <a:t>. (</a:t>
              </a:r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8-3823)52-12-64(2к)</a:t>
              </a:r>
              <a:endParaRPr lang="ru-RU" sz="1100" dirty="0">
                <a:solidFill>
                  <a:schemeClr val="tx1"/>
                </a:solidFill>
                <a:latin typeface="Bookman Old Style" pitchFamily="18" charset="0"/>
              </a:endParaRPr>
            </a:p>
            <a:p>
              <a:pPr algn="ctr"/>
              <a:endParaRPr lang="ru-RU" sz="1100" dirty="0" smtClean="0">
                <a:solidFill>
                  <a:schemeClr val="tx1"/>
                </a:solidFill>
                <a:latin typeface="Bookman Old Style" pitchFamily="18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133247" y="3351147"/>
              <a:ext cx="2016224" cy="707196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>
                  <a:solidFill>
                    <a:schemeClr val="tx1"/>
                  </a:solidFill>
                  <a:latin typeface="Bookman Old Style" pitchFamily="18" charset="0"/>
                </a:rPr>
                <a:t>Старший воспитатель </a:t>
              </a:r>
              <a:endParaRPr lang="ru-RU" sz="1100" dirty="0">
                <a:solidFill>
                  <a:schemeClr val="tx1"/>
                </a:solidFill>
                <a:latin typeface="Bookman Old Style" pitchFamily="18" charset="0"/>
              </a:endParaRPr>
            </a:p>
            <a:p>
              <a:pPr algn="ctr"/>
              <a:r>
                <a:rPr lang="ru-RU" sz="1100" b="1" dirty="0" smtClean="0">
                  <a:solidFill>
                    <a:schemeClr val="tx1"/>
                  </a:solidFill>
                  <a:latin typeface="Bookman Old Style" pitchFamily="18" charset="0"/>
                </a:rPr>
                <a:t>Методическое объединение воспитателей</a:t>
              </a: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6948264" y="3190203"/>
              <a:ext cx="2160240" cy="818582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>
                  <a:solidFill>
                    <a:schemeClr val="tx1"/>
                  </a:solidFill>
                  <a:latin typeface="Bookman Old Style" pitchFamily="18" charset="0"/>
                </a:rPr>
                <a:t>Председатель общего собрания </a:t>
              </a:r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КАДОЧНИКОВА </a:t>
              </a:r>
            </a:p>
            <a:p>
              <a:pPr algn="ctr"/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Виктория Михайловна</a:t>
              </a:r>
            </a:p>
            <a:p>
              <a:pPr algn="ctr"/>
              <a:r>
                <a:rPr lang="ru-RU" sz="1100" dirty="0" err="1">
                  <a:solidFill>
                    <a:schemeClr val="tx1"/>
                  </a:solidFill>
                  <a:latin typeface="Bookman Old Style" pitchFamily="18" charset="0"/>
                </a:rPr>
                <a:t>р</a:t>
              </a:r>
              <a:r>
                <a:rPr lang="ru-RU" sz="1100" dirty="0" err="1" smtClean="0">
                  <a:solidFill>
                    <a:schemeClr val="tx1"/>
                  </a:solidFill>
                  <a:latin typeface="Bookman Old Style" pitchFamily="18" charset="0"/>
                </a:rPr>
                <a:t>.т</a:t>
              </a:r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. </a:t>
              </a:r>
              <a:r>
                <a:rPr lang="ru-RU" sz="1100" dirty="0">
                  <a:solidFill>
                    <a:schemeClr val="tx1"/>
                  </a:solidFill>
                  <a:latin typeface="Bookman Old Style" pitchFamily="18" charset="0"/>
                </a:rPr>
                <a:t>(8-3823)52-12-63 </a:t>
              </a:r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(2 к)</a:t>
              </a:r>
              <a:endParaRPr lang="ru-RU" sz="1100" dirty="0">
                <a:solidFill>
                  <a:schemeClr val="tx1"/>
                </a:solidFill>
                <a:latin typeface="Bookman Old Style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136744" y="4959905"/>
              <a:ext cx="1965157" cy="1372483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>
                  <a:solidFill>
                    <a:schemeClr val="tx1"/>
                  </a:solidFill>
                  <a:latin typeface="Bookman Old Style" pitchFamily="18" charset="0"/>
                </a:rPr>
                <a:t>Специалисты:</a:t>
              </a:r>
            </a:p>
            <a:p>
              <a:pPr algn="just"/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Учитель-логопед – 4</a:t>
              </a:r>
            </a:p>
            <a:p>
              <a:pPr algn="just"/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Педагог-психолог – 2</a:t>
              </a:r>
            </a:p>
            <a:p>
              <a:pPr algn="just"/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Музыкальный руководитель – 2</a:t>
              </a:r>
            </a:p>
            <a:p>
              <a:pPr algn="just"/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Инструктор по ФК - 1</a:t>
              </a:r>
            </a:p>
            <a:p>
              <a:pPr algn="just"/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 </a:t>
              </a:r>
              <a:endParaRPr lang="ru-RU" sz="1100" dirty="0">
                <a:solidFill>
                  <a:schemeClr val="tx1"/>
                </a:solidFill>
                <a:latin typeface="Bookman Old Style" pitchFamily="18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2223276" y="4491853"/>
              <a:ext cx="2315169" cy="936104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>
                  <a:solidFill>
                    <a:schemeClr val="tx1"/>
                  </a:solidFill>
                  <a:latin typeface="Bookman Old Style" pitchFamily="18" charset="0"/>
                </a:rPr>
                <a:t>Начальник хозяйственного отдела</a:t>
              </a:r>
            </a:p>
            <a:p>
              <a:pPr algn="ctr"/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ШЕВЧЕНКО</a:t>
              </a:r>
            </a:p>
            <a:p>
              <a:pPr algn="ctr"/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Татьяна Леонидовна</a:t>
              </a:r>
            </a:p>
            <a:p>
              <a:pPr algn="ctr"/>
              <a:r>
                <a:rPr lang="ru-RU" sz="1100" dirty="0" err="1">
                  <a:solidFill>
                    <a:schemeClr val="tx1"/>
                  </a:solidFill>
                  <a:latin typeface="Bookman Old Style" pitchFamily="18" charset="0"/>
                </a:rPr>
                <a:t>р</a:t>
              </a:r>
              <a:r>
                <a:rPr lang="ru-RU" sz="1100" dirty="0" err="1" smtClean="0">
                  <a:solidFill>
                    <a:schemeClr val="tx1"/>
                  </a:solidFill>
                  <a:latin typeface="Bookman Old Style" pitchFamily="18" charset="0"/>
                </a:rPr>
                <a:t>.т</a:t>
              </a:r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. </a:t>
              </a:r>
              <a:r>
                <a:rPr lang="ru-RU" sz="1100" dirty="0">
                  <a:solidFill>
                    <a:schemeClr val="tx1"/>
                  </a:solidFill>
                  <a:latin typeface="Bookman Old Style" pitchFamily="18" charset="0"/>
                </a:rPr>
                <a:t>(8-3823)52-58-61 </a:t>
              </a:r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(3 корпус)</a:t>
              </a:r>
              <a:endParaRPr lang="ru-RU" sz="1100" dirty="0">
                <a:solidFill>
                  <a:schemeClr val="tx1"/>
                </a:solidFill>
                <a:latin typeface="Bookman Old Style" pitchFamily="18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2366478" y="5660826"/>
              <a:ext cx="2421422" cy="936104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>
                  <a:solidFill>
                    <a:schemeClr val="tx1"/>
                  </a:solidFill>
                  <a:latin typeface="Bookman Old Style" pitchFamily="18" charset="0"/>
                </a:rPr>
                <a:t>Захарова Анна Викторовна</a:t>
              </a:r>
              <a:endParaRPr lang="ru-RU" sz="1100" b="1" dirty="0" smtClean="0">
                <a:solidFill>
                  <a:schemeClr val="tx1"/>
                </a:solidFill>
                <a:latin typeface="Bookman Old Style" pitchFamily="18" charset="0"/>
              </a:endParaRPr>
            </a:p>
            <a:p>
              <a:pPr algn="ctr"/>
              <a:r>
                <a:rPr lang="ru-RU" sz="1100" b="1" dirty="0" smtClean="0">
                  <a:solidFill>
                    <a:schemeClr val="tx1"/>
                  </a:solidFill>
                  <a:latin typeface="Bookman Old Style" pitchFamily="18" charset="0"/>
                </a:rPr>
                <a:t>Экономист по договорной работе</a:t>
              </a:r>
            </a:p>
            <a:p>
              <a:pPr algn="ctr"/>
              <a:r>
                <a:rPr lang="ru-RU" sz="1100" dirty="0" err="1">
                  <a:solidFill>
                    <a:schemeClr val="tx1"/>
                  </a:solidFill>
                  <a:latin typeface="Bookman Old Style" pitchFamily="18" charset="0"/>
                </a:rPr>
                <a:t>р</a:t>
              </a:r>
              <a:r>
                <a:rPr lang="ru-RU" sz="1100" dirty="0" err="1" smtClean="0">
                  <a:solidFill>
                    <a:schemeClr val="tx1"/>
                  </a:solidFill>
                  <a:latin typeface="Bookman Old Style" pitchFamily="18" charset="0"/>
                </a:rPr>
                <a:t>.т</a:t>
              </a:r>
              <a:r>
                <a:rPr lang="ru-RU" sz="1100" dirty="0">
                  <a:solidFill>
                    <a:schemeClr val="tx1"/>
                  </a:solidFill>
                  <a:latin typeface="Bookman Old Style" pitchFamily="18" charset="0"/>
                </a:rPr>
                <a:t>. (8-3823) </a:t>
              </a:r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52-58-61 (1 к)</a:t>
              </a:r>
              <a:endParaRPr lang="ru-RU" sz="1100" dirty="0">
                <a:solidFill>
                  <a:schemeClr val="tx1"/>
                </a:solidFill>
                <a:latin typeface="Bookman Old Style" pitchFamily="18" charset="0"/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439046" y="4348179"/>
              <a:ext cx="1296144" cy="266846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>
                  <a:solidFill>
                    <a:schemeClr val="tx1"/>
                  </a:solidFill>
                  <a:latin typeface="Bookman Old Style" pitchFamily="18" charset="0"/>
                </a:rPr>
                <a:t>Воспитатели</a:t>
              </a:r>
              <a:endParaRPr lang="ru-RU" sz="1100" b="1" dirty="0">
                <a:solidFill>
                  <a:schemeClr val="tx1"/>
                </a:solidFill>
                <a:latin typeface="Bookman Old Style" pitchFamily="18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171085" y="2334518"/>
              <a:ext cx="1854551" cy="476726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11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Bookman Old Style" pitchFamily="18" charset="0"/>
                </a:rPr>
                <a:t>ПЕДАГОГИЧЕСКИЙ </a:t>
              </a:r>
            </a:p>
            <a:p>
              <a:pPr algn="ctr"/>
              <a:r>
                <a:rPr lang="ru-RU" sz="11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Bookman Old Style" pitchFamily="18" charset="0"/>
                </a:rPr>
                <a:t>СОВЕТ</a:t>
              </a:r>
              <a:endParaRPr lang="ru-RU" sz="11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endParaRP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2260216" y="2604871"/>
              <a:ext cx="2067262" cy="851297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endParaRPr lang="ru-RU" sz="11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endParaRPr>
            </a:p>
            <a:p>
              <a:pPr algn="ctr"/>
              <a:endParaRPr lang="ru-RU" sz="1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endParaRPr>
            </a:p>
            <a:p>
              <a:pPr algn="ctr"/>
              <a:r>
                <a:rPr lang="ru-RU" sz="11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Bookman Old Style" pitchFamily="18" charset="0"/>
                </a:rPr>
                <a:t>АДМИНИСТРАТИВНОЕ</a:t>
              </a:r>
            </a:p>
            <a:p>
              <a:pPr algn="ctr"/>
              <a:r>
                <a:rPr lang="ru-RU" sz="11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Bookman Old Style" pitchFamily="18" charset="0"/>
                </a:rPr>
                <a:t>СОВЕЩАНИЕ</a:t>
              </a:r>
              <a:endParaRPr lang="ru-RU" sz="11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endParaRP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7363005" y="2615585"/>
              <a:ext cx="1097427" cy="476726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11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Bookman Old Style" pitchFamily="18" charset="0"/>
                </a:rPr>
                <a:t>ОБЩЕЕ </a:t>
              </a:r>
            </a:p>
            <a:p>
              <a:pPr algn="ctr"/>
              <a:r>
                <a:rPr lang="ru-RU" sz="11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Bookman Old Style" pitchFamily="18" charset="0"/>
                </a:rPr>
                <a:t>СОБРАНИЕ</a:t>
              </a:r>
              <a:endParaRPr lang="ru-RU" sz="11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endParaRP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3142149" y="824663"/>
              <a:ext cx="2787693" cy="1293971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softEdge rad="63500"/>
            </a:effectLst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 smtClean="0">
                  <a:ln w="1905"/>
                  <a:solidFill>
                    <a:srgbClr val="C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Bookman Old Style" pitchFamily="18" charset="0"/>
                </a:rPr>
                <a:t>Заведующая МБДОУ</a:t>
              </a:r>
            </a:p>
            <a:p>
              <a:pPr algn="ctr"/>
              <a:r>
                <a:rPr lang="ru-RU" sz="1400" b="1" dirty="0" smtClean="0">
                  <a:ln w="1905"/>
                  <a:solidFill>
                    <a:srgbClr val="C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Bookman Old Style" pitchFamily="18" charset="0"/>
                </a:rPr>
                <a:t>ГРИГОРЬЕВА</a:t>
              </a:r>
            </a:p>
            <a:p>
              <a:pPr algn="ctr"/>
              <a:r>
                <a:rPr lang="ru-RU" sz="1400" b="1" dirty="0" smtClean="0">
                  <a:ln w="1905"/>
                  <a:solidFill>
                    <a:srgbClr val="C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Bookman Old Style" pitchFamily="18" charset="0"/>
                </a:rPr>
                <a:t>Оксана Анатольевна</a:t>
              </a:r>
            </a:p>
            <a:p>
              <a:pPr algn="ctr"/>
              <a:r>
                <a:rPr lang="ru-RU" sz="1400" b="1" dirty="0" err="1">
                  <a:ln w="1905"/>
                  <a:solidFill>
                    <a:srgbClr val="C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Bookman Old Style" pitchFamily="18" charset="0"/>
                </a:rPr>
                <a:t>р</a:t>
              </a:r>
              <a:r>
                <a:rPr lang="ru-RU" sz="1400" b="1" dirty="0" err="1" smtClean="0">
                  <a:ln w="1905"/>
                  <a:solidFill>
                    <a:srgbClr val="C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Bookman Old Style" pitchFamily="18" charset="0"/>
                </a:rPr>
                <a:t>.т</a:t>
              </a:r>
              <a:r>
                <a:rPr lang="ru-RU" sz="1400" b="1" dirty="0" smtClean="0">
                  <a:ln w="1905"/>
                  <a:solidFill>
                    <a:srgbClr val="C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Bookman Old Style" pitchFamily="18" charset="0"/>
                </a:rPr>
                <a:t>. </a:t>
              </a:r>
              <a:r>
                <a:rPr lang="ru-RU" sz="1400" b="1" dirty="0">
                  <a:ln w="1905"/>
                  <a:solidFill>
                    <a:srgbClr val="C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Bookman Old Style" pitchFamily="18" charset="0"/>
                </a:rPr>
                <a:t>(8-3823)52-63-65 </a:t>
              </a:r>
              <a:endParaRPr lang="ru-RU" sz="1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endParaRPr>
            </a:p>
            <a:p>
              <a:pPr algn="ctr"/>
              <a:r>
                <a:rPr lang="ru-RU" sz="1400" b="1" dirty="0" smtClean="0">
                  <a:ln w="1905"/>
                  <a:solidFill>
                    <a:srgbClr val="C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Bookman Old Style" pitchFamily="18" charset="0"/>
                </a:rPr>
                <a:t>( корпус №1)</a:t>
              </a:r>
              <a:endParaRPr lang="ru-RU" sz="1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endParaRP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2176707" y="3532519"/>
              <a:ext cx="2304256" cy="652363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>
                  <a:solidFill>
                    <a:schemeClr val="tx1"/>
                  </a:solidFill>
                  <a:latin typeface="Bookman Old Style" pitchFamily="18" charset="0"/>
                </a:rPr>
                <a:t>Заместитель заведующей </a:t>
              </a:r>
            </a:p>
            <a:p>
              <a:pPr algn="ctr"/>
              <a:r>
                <a:rPr lang="ru-RU" sz="1100" b="1" dirty="0" smtClean="0">
                  <a:solidFill>
                    <a:schemeClr val="tx1"/>
                  </a:solidFill>
                  <a:latin typeface="Bookman Old Style" pitchFamily="18" charset="0"/>
                </a:rPr>
                <a:t>по АХЧ</a:t>
              </a:r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 Осипова Юлия </a:t>
              </a:r>
              <a:r>
                <a:rPr lang="ru-RU" sz="1100" dirty="0">
                  <a:solidFill>
                    <a:schemeClr val="tx1"/>
                  </a:solidFill>
                  <a:latin typeface="Bookman Old Style" pitchFamily="18" charset="0"/>
                </a:rPr>
                <a:t>В</a:t>
              </a:r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асильевна</a:t>
              </a:r>
            </a:p>
            <a:p>
              <a:pPr algn="ctr"/>
              <a:r>
                <a:rPr lang="ru-RU" sz="1100" dirty="0" err="1">
                  <a:solidFill>
                    <a:schemeClr val="tx1"/>
                  </a:solidFill>
                  <a:latin typeface="Bookman Old Style" pitchFamily="18" charset="0"/>
                </a:rPr>
                <a:t>р</a:t>
              </a:r>
              <a:r>
                <a:rPr lang="ru-RU" sz="1100" dirty="0" err="1" smtClean="0">
                  <a:solidFill>
                    <a:schemeClr val="tx1"/>
                  </a:solidFill>
                  <a:latin typeface="Bookman Old Style" pitchFamily="18" charset="0"/>
                </a:rPr>
                <a:t>.т</a:t>
              </a:r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. </a:t>
              </a:r>
              <a:r>
                <a:rPr lang="ru-RU" sz="1100" dirty="0">
                  <a:solidFill>
                    <a:schemeClr val="tx1"/>
                  </a:solidFill>
                  <a:latin typeface="Bookman Old Style" pitchFamily="18" charset="0"/>
                </a:rPr>
                <a:t>(8-3823)52-58-61 </a:t>
              </a:r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(3 </a:t>
              </a:r>
              <a:r>
                <a:rPr lang="ru-RU" sz="1100" dirty="0">
                  <a:solidFill>
                    <a:schemeClr val="tx1"/>
                  </a:solidFill>
                  <a:latin typeface="Bookman Old Style" pitchFamily="18" charset="0"/>
                </a:rPr>
                <a:t>к</a:t>
              </a:r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)</a:t>
              </a:r>
              <a:endParaRPr lang="ru-RU" sz="1100" dirty="0">
                <a:solidFill>
                  <a:schemeClr val="tx1"/>
                </a:solidFill>
                <a:latin typeface="Bookman Old Style" pitchFamily="18" charset="0"/>
              </a:endParaRPr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6948264" y="4160153"/>
              <a:ext cx="2160240" cy="909746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>
                  <a:solidFill>
                    <a:schemeClr val="tx1"/>
                  </a:solidFill>
                  <a:latin typeface="Bookman Old Style" pitchFamily="18" charset="0"/>
                </a:rPr>
                <a:t>Профсоюзный комитет</a:t>
              </a:r>
            </a:p>
            <a:p>
              <a:pPr algn="ctr"/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СЕМЧЕНКО Елена Александровна</a:t>
              </a:r>
            </a:p>
            <a:p>
              <a:pPr algn="ctr"/>
              <a:r>
                <a:rPr lang="ru-RU" sz="1100" dirty="0" err="1">
                  <a:solidFill>
                    <a:schemeClr val="tx1"/>
                  </a:solidFill>
                  <a:latin typeface="Bookman Old Style" pitchFamily="18" charset="0"/>
                </a:rPr>
                <a:t>р</a:t>
              </a:r>
              <a:r>
                <a:rPr lang="ru-RU" sz="1100" dirty="0" err="1" smtClean="0">
                  <a:solidFill>
                    <a:schemeClr val="tx1"/>
                  </a:solidFill>
                  <a:latin typeface="Bookman Old Style" pitchFamily="18" charset="0"/>
                </a:rPr>
                <a:t>.т</a:t>
              </a:r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. </a:t>
              </a:r>
              <a:r>
                <a:rPr lang="ru-RU" sz="1100" dirty="0">
                  <a:solidFill>
                    <a:schemeClr val="tx1"/>
                  </a:solidFill>
                  <a:latin typeface="Bookman Old Style" pitchFamily="18" charset="0"/>
                </a:rPr>
                <a:t>(</a:t>
              </a:r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8-3823)52-12-64 (2 к)</a:t>
              </a:r>
              <a:endParaRPr lang="ru-RU" sz="1100" dirty="0">
                <a:solidFill>
                  <a:schemeClr val="tx1"/>
                </a:solidFill>
                <a:latin typeface="Bookman Old Style" pitchFamily="18" charset="0"/>
              </a:endParaRPr>
            </a:p>
          </p:txBody>
        </p:sp>
        <p:sp>
          <p:nvSpPr>
            <p:cNvPr id="29" name="Скругленный прямоугольник 28"/>
            <p:cNvSpPr/>
            <p:nvPr/>
          </p:nvSpPr>
          <p:spPr>
            <a:xfrm>
              <a:off x="5796136" y="5213915"/>
              <a:ext cx="3210740" cy="1383015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>
                  <a:solidFill>
                    <a:schemeClr val="tx1"/>
                  </a:solidFill>
                  <a:latin typeface="Bookman Old Style" pitchFamily="18" charset="0"/>
                </a:rPr>
                <a:t>Учебно-вспомогательный персонал:</a:t>
              </a:r>
            </a:p>
            <a:p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Младшие воспитатели</a:t>
              </a:r>
            </a:p>
            <a:p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Уборщики служебных помещений</a:t>
              </a:r>
            </a:p>
            <a:p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Машинисты по стирке и ремонту спецодежды, кастелянша</a:t>
              </a:r>
            </a:p>
            <a:p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Вахтеры</a:t>
              </a:r>
            </a:p>
            <a:p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Сторожа</a:t>
              </a:r>
            </a:p>
            <a:p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Дворники</a:t>
              </a:r>
              <a:endParaRPr lang="ru-RU" sz="1100" dirty="0">
                <a:solidFill>
                  <a:schemeClr val="tx1"/>
                </a:solidFill>
                <a:latin typeface="Bookman Old Style" pitchFamily="18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4975550" y="2635697"/>
              <a:ext cx="146865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1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Bookman Old Style" pitchFamily="18" charset="0"/>
                </a:rPr>
                <a:t>РОДИТЕЛЬСКИЙ </a:t>
              </a:r>
            </a:p>
            <a:p>
              <a:pPr algn="ctr"/>
              <a:r>
                <a:rPr lang="ru-RU" sz="11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Bookman Old Style" pitchFamily="18" charset="0"/>
                </a:rPr>
                <a:t>КОМИТЕТ:</a:t>
              </a:r>
            </a:p>
          </p:txBody>
        </p:sp>
        <p:cxnSp>
          <p:nvCxnSpPr>
            <p:cNvPr id="40" name="Прямая со стрелкой 39"/>
            <p:cNvCxnSpPr/>
            <p:nvPr/>
          </p:nvCxnSpPr>
          <p:spPr>
            <a:xfrm>
              <a:off x="1015110" y="4076931"/>
              <a:ext cx="0" cy="25731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Прямая со стрелкой 41"/>
            <p:cNvCxnSpPr/>
            <p:nvPr/>
          </p:nvCxnSpPr>
          <p:spPr>
            <a:xfrm>
              <a:off x="1646931" y="4615026"/>
              <a:ext cx="0" cy="329863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Прямая со стрелкой 44"/>
            <p:cNvCxnSpPr/>
            <p:nvPr/>
          </p:nvCxnSpPr>
          <p:spPr>
            <a:xfrm>
              <a:off x="1371653" y="2567717"/>
              <a:ext cx="1152128" cy="28623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Прямая со стрелкой 45"/>
            <p:cNvCxnSpPr/>
            <p:nvPr/>
          </p:nvCxnSpPr>
          <p:spPr>
            <a:xfrm flipV="1">
              <a:off x="4179965" y="2118634"/>
              <a:ext cx="490769" cy="138708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Прямая со стрелкой 46"/>
            <p:cNvCxnSpPr>
              <a:endCxn id="12" idx="1"/>
            </p:cNvCxnSpPr>
            <p:nvPr/>
          </p:nvCxnSpPr>
          <p:spPr>
            <a:xfrm>
              <a:off x="6660231" y="3532519"/>
              <a:ext cx="288033" cy="66975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Прямая со стрелкой 48"/>
            <p:cNvCxnSpPr/>
            <p:nvPr/>
          </p:nvCxnSpPr>
          <p:spPr>
            <a:xfrm>
              <a:off x="2825252" y="1190604"/>
              <a:ext cx="23458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Прямая со стрелкой 50"/>
            <p:cNvCxnSpPr/>
            <p:nvPr/>
          </p:nvCxnSpPr>
          <p:spPr>
            <a:xfrm>
              <a:off x="5929842" y="1190604"/>
              <a:ext cx="33504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Прямая со стрелкой 52"/>
            <p:cNvCxnSpPr>
              <a:stCxn id="23" idx="1"/>
              <a:endCxn id="20" idx="0"/>
            </p:cNvCxnSpPr>
            <p:nvPr/>
          </p:nvCxnSpPr>
          <p:spPr>
            <a:xfrm flipH="1">
              <a:off x="1098361" y="1471649"/>
              <a:ext cx="2043788" cy="862869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Прямая со стрелкой 55"/>
            <p:cNvCxnSpPr/>
            <p:nvPr/>
          </p:nvCxnSpPr>
          <p:spPr>
            <a:xfrm flipH="1">
              <a:off x="3518606" y="2118634"/>
              <a:ext cx="939047" cy="69261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Прямая со стрелкой 57"/>
            <p:cNvCxnSpPr/>
            <p:nvPr/>
          </p:nvCxnSpPr>
          <p:spPr>
            <a:xfrm>
              <a:off x="4900045" y="2118634"/>
              <a:ext cx="221766" cy="103173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Прямая со стрелкой 59"/>
            <p:cNvCxnSpPr>
              <a:stCxn id="23" idx="3"/>
            </p:cNvCxnSpPr>
            <p:nvPr/>
          </p:nvCxnSpPr>
          <p:spPr>
            <a:xfrm>
              <a:off x="5929842" y="1471649"/>
              <a:ext cx="1703471" cy="170036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Прямая со стрелкой 64"/>
            <p:cNvCxnSpPr/>
            <p:nvPr/>
          </p:nvCxnSpPr>
          <p:spPr>
            <a:xfrm flipH="1">
              <a:off x="4457654" y="2118634"/>
              <a:ext cx="275878" cy="35275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Скругленный прямоугольник 71"/>
            <p:cNvSpPr/>
            <p:nvPr/>
          </p:nvSpPr>
          <p:spPr>
            <a:xfrm>
              <a:off x="4787900" y="4058343"/>
              <a:ext cx="1955868" cy="1011556"/>
            </a:xfrm>
            <a:prstGeom prst="roundRect">
              <a:avLst>
                <a:gd name="adj" fmla="val 10615"/>
              </a:avLst>
            </a:prstGeom>
            <a:solidFill>
              <a:schemeClr val="bg2">
                <a:lumMod val="9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>
                  <a:solidFill>
                    <a:schemeClr val="tx1"/>
                  </a:solidFill>
                  <a:latin typeface="Bookman Old Style" pitchFamily="18" charset="0"/>
                </a:rPr>
                <a:t>Члены РК:</a:t>
              </a:r>
            </a:p>
            <a:p>
              <a:pPr algn="ctr"/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БЕРЕЗА</a:t>
              </a:r>
            </a:p>
            <a:p>
              <a:pPr algn="ctr"/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 Анастасия Андреевна</a:t>
              </a:r>
            </a:p>
            <a:p>
              <a:pPr algn="ctr"/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СКИРЮХА </a:t>
              </a:r>
            </a:p>
            <a:p>
              <a:pPr algn="ctr"/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Наталья Сергеевна</a:t>
              </a:r>
              <a:endParaRPr lang="ru-RU" sz="1100" dirty="0">
                <a:solidFill>
                  <a:schemeClr val="tx1"/>
                </a:solidFill>
                <a:latin typeface="Bookman Old Style" pitchFamily="18" charset="0"/>
              </a:endParaRPr>
            </a:p>
          </p:txBody>
        </p:sp>
        <p:cxnSp>
          <p:nvCxnSpPr>
            <p:cNvPr id="73" name="Прямая со стрелкой 72"/>
            <p:cNvCxnSpPr/>
            <p:nvPr/>
          </p:nvCxnSpPr>
          <p:spPr>
            <a:xfrm>
              <a:off x="2176707" y="2851140"/>
              <a:ext cx="189771" cy="317937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Прямая со стрелкой 73"/>
            <p:cNvCxnSpPr>
              <a:endCxn id="72" idx="0"/>
            </p:cNvCxnSpPr>
            <p:nvPr/>
          </p:nvCxnSpPr>
          <p:spPr>
            <a:xfrm>
              <a:off x="5519217" y="3929686"/>
              <a:ext cx="246617" cy="128657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Прямая со стрелкой 74"/>
            <p:cNvCxnSpPr/>
            <p:nvPr/>
          </p:nvCxnSpPr>
          <p:spPr>
            <a:xfrm>
              <a:off x="6733183" y="4773321"/>
              <a:ext cx="23458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Прямая со стрелкой 76"/>
            <p:cNvCxnSpPr/>
            <p:nvPr/>
          </p:nvCxnSpPr>
          <p:spPr>
            <a:xfrm>
              <a:off x="1732389" y="2556479"/>
              <a:ext cx="0" cy="217044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Прямая со стрелкой 77"/>
            <p:cNvCxnSpPr/>
            <p:nvPr/>
          </p:nvCxnSpPr>
          <p:spPr>
            <a:xfrm flipH="1">
              <a:off x="2366478" y="3347958"/>
              <a:ext cx="927370" cy="18456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Прямая со стрелкой 78"/>
            <p:cNvCxnSpPr>
              <a:endCxn id="10" idx="1"/>
            </p:cNvCxnSpPr>
            <p:nvPr/>
          </p:nvCxnSpPr>
          <p:spPr>
            <a:xfrm>
              <a:off x="3518606" y="3347958"/>
              <a:ext cx="1152128" cy="21198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Прямая со стрелкой 79"/>
            <p:cNvCxnSpPr/>
            <p:nvPr/>
          </p:nvCxnSpPr>
          <p:spPr>
            <a:xfrm>
              <a:off x="8287918" y="3022762"/>
              <a:ext cx="249206" cy="14924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Прямая со стрелкой 81"/>
            <p:cNvCxnSpPr/>
            <p:nvPr/>
          </p:nvCxnSpPr>
          <p:spPr>
            <a:xfrm>
              <a:off x="5619838" y="2118634"/>
              <a:ext cx="1872495" cy="21008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Прямая со стрелкой 83"/>
            <p:cNvCxnSpPr>
              <a:stCxn id="16" idx="3"/>
            </p:cNvCxnSpPr>
            <p:nvPr/>
          </p:nvCxnSpPr>
          <p:spPr>
            <a:xfrm>
              <a:off x="4538445" y="4959905"/>
              <a:ext cx="1215352" cy="781757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Прямая со стрелкой 84"/>
            <p:cNvCxnSpPr/>
            <p:nvPr/>
          </p:nvCxnSpPr>
          <p:spPr>
            <a:xfrm>
              <a:off x="3287572" y="4219521"/>
              <a:ext cx="0" cy="25731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Прямая со стрелкой 88"/>
            <p:cNvCxnSpPr>
              <a:stCxn id="4" idx="2"/>
              <a:endCxn id="23" idx="0"/>
            </p:cNvCxnSpPr>
            <p:nvPr/>
          </p:nvCxnSpPr>
          <p:spPr>
            <a:xfrm>
              <a:off x="4535996" y="597817"/>
              <a:ext cx="0" cy="2268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8" name="Скругленный прямоугольник 47"/>
          <p:cNvSpPr/>
          <p:nvPr/>
        </p:nvSpPr>
        <p:spPr>
          <a:xfrm>
            <a:off x="163796" y="2722409"/>
            <a:ext cx="1863824" cy="36029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Bookman Old Style" pitchFamily="18" charset="0"/>
              </a:rPr>
              <a:t>Методическая служба</a:t>
            </a:r>
            <a:endParaRPr lang="ru-RU" sz="11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cxnSp>
        <p:nvCxnSpPr>
          <p:cNvPr id="50" name="Прямая со стрелкой 49"/>
          <p:cNvCxnSpPr>
            <a:stCxn id="48" idx="2"/>
            <a:endCxn id="11" idx="0"/>
          </p:cNvCxnSpPr>
          <p:nvPr/>
        </p:nvCxnSpPr>
        <p:spPr>
          <a:xfrm>
            <a:off x="1095708" y="3082701"/>
            <a:ext cx="69014" cy="21592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2177042" y="2067520"/>
            <a:ext cx="2208293" cy="754053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FF0000"/>
                </a:solidFill>
              </a:rPr>
              <a:t>Администратор корпуса №2 </a:t>
            </a:r>
            <a:r>
              <a:rPr lang="ru-RU" sz="1100" dirty="0">
                <a:solidFill>
                  <a:srgbClr val="FF0000"/>
                </a:solidFill>
              </a:rPr>
              <a:t>(ул. Ленина, 76)</a:t>
            </a:r>
          </a:p>
          <a:p>
            <a:r>
              <a:rPr lang="ru-RU" sz="1100" dirty="0" smtClean="0">
                <a:solidFill>
                  <a:srgbClr val="FF0000"/>
                </a:solidFill>
              </a:rPr>
              <a:t>Семченко Елена Александровна </a:t>
            </a:r>
            <a:r>
              <a:rPr lang="ru-RU" sz="1000" dirty="0" err="1" smtClean="0">
                <a:solidFill>
                  <a:srgbClr val="FF0000"/>
                </a:solidFill>
              </a:rPr>
              <a:t>р.т</a:t>
            </a:r>
            <a:r>
              <a:rPr lang="ru-RU" sz="1000" dirty="0" smtClean="0">
                <a:solidFill>
                  <a:srgbClr val="FF0000"/>
                </a:solidFill>
              </a:rPr>
              <a:t>.(8-3823) 52-12-64</a:t>
            </a:r>
            <a:endParaRPr lang="ru-RU" sz="1000" dirty="0">
              <a:solidFill>
                <a:srgbClr val="FF0000"/>
              </a:solidFill>
            </a:endParaRPr>
          </a:p>
        </p:txBody>
      </p:sp>
      <p:cxnSp>
        <p:nvCxnSpPr>
          <p:cNvPr id="120" name="Прямая со стрелкой 119"/>
          <p:cNvCxnSpPr>
            <a:stCxn id="16" idx="2"/>
          </p:cNvCxnSpPr>
          <p:nvPr/>
        </p:nvCxnSpPr>
        <p:spPr>
          <a:xfrm flipH="1">
            <a:off x="3404223" y="5375435"/>
            <a:ext cx="1" cy="21818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6693170" y="1814846"/>
            <a:ext cx="2127302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</a:rPr>
              <a:t>Администратор корпуса №1</a:t>
            </a:r>
          </a:p>
          <a:p>
            <a:r>
              <a:rPr lang="ru-RU" sz="1200" dirty="0" smtClean="0">
                <a:solidFill>
                  <a:srgbClr val="FF0000"/>
                </a:solidFill>
              </a:rPr>
              <a:t>(пр. Коммунистический 80а)</a:t>
            </a:r>
          </a:p>
          <a:p>
            <a:r>
              <a:rPr lang="ru-RU" sz="1200" dirty="0" smtClean="0">
                <a:solidFill>
                  <a:srgbClr val="FF0000"/>
                </a:solidFill>
              </a:rPr>
              <a:t>Осипова Юлия Васильевна</a:t>
            </a:r>
            <a:endParaRPr lang="ru-RU" sz="1200" dirty="0">
              <a:solidFill>
                <a:srgbClr val="FF0000"/>
              </a:solidFill>
            </a:endParaRPr>
          </a:p>
          <a:p>
            <a:r>
              <a:rPr lang="ru-RU" sz="1200" dirty="0" err="1">
                <a:solidFill>
                  <a:srgbClr val="FF0000"/>
                </a:solidFill>
              </a:rPr>
              <a:t>р</a:t>
            </a:r>
            <a:r>
              <a:rPr lang="ru-RU" sz="1200" dirty="0" err="1" smtClean="0">
                <a:solidFill>
                  <a:srgbClr val="FF0000"/>
                </a:solidFill>
              </a:rPr>
              <a:t>.т</a:t>
            </a:r>
            <a:r>
              <a:rPr lang="ru-RU" sz="1200" dirty="0">
                <a:solidFill>
                  <a:srgbClr val="FF0000"/>
                </a:solidFill>
              </a:rPr>
              <a:t>. (8-3823)52-58-61</a:t>
            </a:r>
          </a:p>
        </p:txBody>
      </p:sp>
      <p:cxnSp>
        <p:nvCxnSpPr>
          <p:cNvPr id="130" name="Прямая со стрелкой 129"/>
          <p:cNvCxnSpPr>
            <a:stCxn id="121" idx="1"/>
          </p:cNvCxnSpPr>
          <p:nvPr/>
        </p:nvCxnSpPr>
        <p:spPr>
          <a:xfrm flipH="1">
            <a:off x="4139953" y="2230345"/>
            <a:ext cx="2553217" cy="78371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 стрелкой 134"/>
          <p:cNvCxnSpPr/>
          <p:nvPr/>
        </p:nvCxnSpPr>
        <p:spPr>
          <a:xfrm>
            <a:off x="5889829" y="1628800"/>
            <a:ext cx="1018422" cy="18604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 стрелкой 136"/>
          <p:cNvCxnSpPr/>
          <p:nvPr/>
        </p:nvCxnSpPr>
        <p:spPr>
          <a:xfrm flipH="1">
            <a:off x="2902530" y="1814845"/>
            <a:ext cx="301318" cy="25126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8665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229</Words>
  <Application>Microsoft Office PowerPoint</Application>
  <PresentationFormat>Экран (4:3)</PresentationFormat>
  <Paragraphs>69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30</cp:revision>
  <dcterms:created xsi:type="dcterms:W3CDTF">2021-06-09T03:28:03Z</dcterms:created>
  <dcterms:modified xsi:type="dcterms:W3CDTF">2023-06-28T05:05:11Z</dcterms:modified>
</cp:coreProperties>
</file>